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AE43D-28E0-4588-B98E-6250B02BD9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8576322-67A9-409E-8A5F-13E281F89F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C0B4A60-4A8F-435E-B0A8-BDA1D8903D96}"/>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5" name="Footer Placeholder 4">
            <a:extLst>
              <a:ext uri="{FF2B5EF4-FFF2-40B4-BE49-F238E27FC236}">
                <a16:creationId xmlns:a16="http://schemas.microsoft.com/office/drawing/2014/main" id="{FDEF5DB8-E6ED-450E-8E6D-182D4FA2F2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55122C-4606-4CBC-AEA4-DF1F5A288668}"/>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21509016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49CAA-6086-4EDF-AB12-AD044A97E65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A035AF4-8BDE-4BC1-BC13-9D5342D5FE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C41190D-6BDE-49D3-B0F4-61D63FC70B3F}"/>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5" name="Footer Placeholder 4">
            <a:extLst>
              <a:ext uri="{FF2B5EF4-FFF2-40B4-BE49-F238E27FC236}">
                <a16:creationId xmlns:a16="http://schemas.microsoft.com/office/drawing/2014/main" id="{6702EBD5-82E1-4216-9DAE-4657A90671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BEDCBD2-F99D-4B46-9DD2-35975D663207}"/>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1947354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72A570-DD7C-4414-9E24-CEA8D148658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11BEB84-C63A-4E8E-AD6B-894B38E1F3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179E74-CAEF-464E-8A5F-816E25FDEF3C}"/>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5" name="Footer Placeholder 4">
            <a:extLst>
              <a:ext uri="{FF2B5EF4-FFF2-40B4-BE49-F238E27FC236}">
                <a16:creationId xmlns:a16="http://schemas.microsoft.com/office/drawing/2014/main" id="{1F55158B-BF83-452C-B9FD-1D78AB968D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5A9440-EEA8-4A5F-9F25-7C69E690CFF6}"/>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3927439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3E9D2-589E-4A3E-8D0A-6A53C1A5666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52747EC-8C79-49F4-8C12-6B1CA91019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49F0CD-8B32-43F4-BA4A-F6DDB750F310}"/>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5" name="Footer Placeholder 4">
            <a:extLst>
              <a:ext uri="{FF2B5EF4-FFF2-40B4-BE49-F238E27FC236}">
                <a16:creationId xmlns:a16="http://schemas.microsoft.com/office/drawing/2014/main" id="{6BBFEB9F-5057-48C1-AE73-E5B077B9AD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F34688F-B5D1-4BC2-B3E9-C0B608F254DE}"/>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3028508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6DE8E-32AA-4C91-AD5D-0B03A24D767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CD1A957-A5E8-4438-89C2-9F83C59E7F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9CB75D-0BBD-4619-BF9E-E88F58FC698F}"/>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5" name="Footer Placeholder 4">
            <a:extLst>
              <a:ext uri="{FF2B5EF4-FFF2-40B4-BE49-F238E27FC236}">
                <a16:creationId xmlns:a16="http://schemas.microsoft.com/office/drawing/2014/main" id="{C70634B1-0465-4EAD-A263-10D015897A6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B339B5-7F7A-4B11-BA6F-C2298E353D3F}"/>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1436215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8A01A-D07F-4B36-86BE-7B05A21AB4B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DECE512-15D9-4162-92E7-44342BE96DF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8A09CEF-F3F2-4078-875B-787B9155040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4B17D99-E5D0-493A-836F-5D463B4F9128}"/>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6" name="Footer Placeholder 5">
            <a:extLst>
              <a:ext uri="{FF2B5EF4-FFF2-40B4-BE49-F238E27FC236}">
                <a16:creationId xmlns:a16="http://schemas.microsoft.com/office/drawing/2014/main" id="{3DF7495C-2049-466C-80EF-15F7DEA9202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88B9256-5031-4772-BD71-018BDC140273}"/>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3245552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3BFCA-C849-42FB-B260-EC299FA11A2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E90B022-B9F2-47E2-9AE5-013EC5CCA2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EFA28E-AB70-4881-923A-438E63FD89E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094A9A4-CE6B-4784-A996-813B0CAD46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174B77-A9CC-4A0D-9519-A895D878C3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C2B272D-B1CA-4254-9C23-CABB150D92D6}"/>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8" name="Footer Placeholder 7">
            <a:extLst>
              <a:ext uri="{FF2B5EF4-FFF2-40B4-BE49-F238E27FC236}">
                <a16:creationId xmlns:a16="http://schemas.microsoft.com/office/drawing/2014/main" id="{D3953641-BA26-44B2-B717-186AE3D3088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6732F6C-6E40-4E01-BEF7-FD2976D05DCB}"/>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3327132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4B0E2-DB75-43BF-81FC-6ECECDDBD63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D6B5F74-DA2C-458D-85CC-6CEEECE14AA5}"/>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4" name="Footer Placeholder 3">
            <a:extLst>
              <a:ext uri="{FF2B5EF4-FFF2-40B4-BE49-F238E27FC236}">
                <a16:creationId xmlns:a16="http://schemas.microsoft.com/office/drawing/2014/main" id="{F0E1A678-9C93-4733-9310-35FFF40AE86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4C94C60-860D-4369-860C-0F73FE933BF7}"/>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1606151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9DEADF-DCE9-4919-BE79-6544435928C9}"/>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3" name="Footer Placeholder 2">
            <a:extLst>
              <a:ext uri="{FF2B5EF4-FFF2-40B4-BE49-F238E27FC236}">
                <a16:creationId xmlns:a16="http://schemas.microsoft.com/office/drawing/2014/main" id="{857EE122-85D4-4A09-88DC-EAF91540899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120652B-74C6-47D6-B315-B924E4D977EB}"/>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2580855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395E3-5604-4F97-A9F2-792858693B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48A59E7-9C82-4AF5-B3BC-A1F7C624CC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7A05086-6425-49DB-BA47-57018693C9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76D793-67BC-47CA-957A-ACA590A6F286}"/>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6" name="Footer Placeholder 5">
            <a:extLst>
              <a:ext uri="{FF2B5EF4-FFF2-40B4-BE49-F238E27FC236}">
                <a16:creationId xmlns:a16="http://schemas.microsoft.com/office/drawing/2014/main" id="{3D99A46D-9427-4155-A9F5-0F461CFE786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D48321D-1B57-4E94-ABA8-46756F94D831}"/>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2913398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BBB09-0FB8-4D07-A06B-35E1198AC4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75F71F6-703E-47C5-A508-4C376A34C7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E37F70F-D7EB-4221-92D4-54E7A6C537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6DBE66-0C25-4704-B68F-DEEE84B3E54B}"/>
              </a:ext>
            </a:extLst>
          </p:cNvPr>
          <p:cNvSpPr>
            <a:spLocks noGrp="1"/>
          </p:cNvSpPr>
          <p:nvPr>
            <p:ph type="dt" sz="half" idx="10"/>
          </p:nvPr>
        </p:nvSpPr>
        <p:spPr/>
        <p:txBody>
          <a:bodyPr/>
          <a:lstStyle/>
          <a:p>
            <a:fld id="{9DE3863E-2ED1-46B1-A345-92512B4811A8}" type="datetimeFigureOut">
              <a:rPr lang="en-IN" smtClean="0"/>
              <a:t>06-04-2020</a:t>
            </a:fld>
            <a:endParaRPr lang="en-IN"/>
          </a:p>
        </p:txBody>
      </p:sp>
      <p:sp>
        <p:nvSpPr>
          <p:cNvPr id="6" name="Footer Placeholder 5">
            <a:extLst>
              <a:ext uri="{FF2B5EF4-FFF2-40B4-BE49-F238E27FC236}">
                <a16:creationId xmlns:a16="http://schemas.microsoft.com/office/drawing/2014/main" id="{559F8908-A417-46FF-8226-64C95357DDC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F4262E9-E7B4-4B3B-831F-FDDA3568A008}"/>
              </a:ext>
            </a:extLst>
          </p:cNvPr>
          <p:cNvSpPr>
            <a:spLocks noGrp="1"/>
          </p:cNvSpPr>
          <p:nvPr>
            <p:ph type="sldNum" sz="quarter" idx="12"/>
          </p:nvPr>
        </p:nvSpPr>
        <p:spPr/>
        <p:txBody>
          <a:bodyPr/>
          <a:lstStyle/>
          <a:p>
            <a:fld id="{B23BC881-74B7-4538-939F-0BEDFB378542}" type="slidenum">
              <a:rPr lang="en-IN" smtClean="0"/>
              <a:t>‹#›</a:t>
            </a:fld>
            <a:endParaRPr lang="en-IN"/>
          </a:p>
        </p:txBody>
      </p:sp>
    </p:spTree>
    <p:extLst>
      <p:ext uri="{BB962C8B-B14F-4D97-AF65-F5344CB8AC3E}">
        <p14:creationId xmlns:p14="http://schemas.microsoft.com/office/powerpoint/2010/main" val="2704836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307257-D105-4160-8CB5-94CF49132D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16D3CD2-2683-4CEF-98BB-34FD6003D4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2EF3DD-7B9C-4E89-B0C5-AA4D41A868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E3863E-2ED1-46B1-A345-92512B4811A8}" type="datetimeFigureOut">
              <a:rPr lang="en-IN" smtClean="0"/>
              <a:t>06-04-2020</a:t>
            </a:fld>
            <a:endParaRPr lang="en-IN"/>
          </a:p>
        </p:txBody>
      </p:sp>
      <p:sp>
        <p:nvSpPr>
          <p:cNvPr id="5" name="Footer Placeholder 4">
            <a:extLst>
              <a:ext uri="{FF2B5EF4-FFF2-40B4-BE49-F238E27FC236}">
                <a16:creationId xmlns:a16="http://schemas.microsoft.com/office/drawing/2014/main" id="{D24EA259-7030-4F1A-A54E-116FDAB4CF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479257C-6DAC-4846-AD0F-98DE343275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3BC881-74B7-4538-939F-0BEDFB378542}" type="slidenum">
              <a:rPr lang="en-IN" smtClean="0"/>
              <a:t>‹#›</a:t>
            </a:fld>
            <a:endParaRPr lang="en-IN"/>
          </a:p>
        </p:txBody>
      </p:sp>
    </p:spTree>
    <p:extLst>
      <p:ext uri="{BB962C8B-B14F-4D97-AF65-F5344CB8AC3E}">
        <p14:creationId xmlns:p14="http://schemas.microsoft.com/office/powerpoint/2010/main" val="23612743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F7BDB-B7FC-43CA-8B7D-3CF9CF6F1C34}"/>
              </a:ext>
            </a:extLst>
          </p:cNvPr>
          <p:cNvSpPr>
            <a:spLocks noGrp="1"/>
          </p:cNvSpPr>
          <p:nvPr>
            <p:ph type="ctrTitle"/>
          </p:nvPr>
        </p:nvSpPr>
        <p:spPr/>
        <p:txBody>
          <a:bodyPr/>
          <a:lstStyle/>
          <a:p>
            <a:r>
              <a:rPr lang="en-IN" dirty="0"/>
              <a:t>SQL in R</a:t>
            </a:r>
          </a:p>
        </p:txBody>
      </p:sp>
      <p:pic>
        <p:nvPicPr>
          <p:cNvPr id="5" name="Media1">
            <a:hlinkClick r:id="" action="ppaction://media"/>
            <a:extLst>
              <a:ext uri="{FF2B5EF4-FFF2-40B4-BE49-F238E27FC236}">
                <a16:creationId xmlns:a16="http://schemas.microsoft.com/office/drawing/2014/main" id="{8D49374F-7958-4DB3-BA84-F166434470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86871" y="5050270"/>
            <a:ext cx="487363" cy="487363"/>
          </a:xfrm>
          <a:prstGeom prst="rect">
            <a:avLst/>
          </a:prstGeom>
        </p:spPr>
      </p:pic>
    </p:spTree>
    <p:extLst>
      <p:ext uri="{BB962C8B-B14F-4D97-AF65-F5344CB8AC3E}">
        <p14:creationId xmlns:p14="http://schemas.microsoft.com/office/powerpoint/2010/main" val="2116448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5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93AC6-056F-464D-B9EC-17C11A4FBACB}"/>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517717EB-88A9-4F84-8E71-C3A059342177}"/>
              </a:ext>
            </a:extLst>
          </p:cNvPr>
          <p:cNvSpPr>
            <a:spLocks noGrp="1"/>
          </p:cNvSpPr>
          <p:nvPr>
            <p:ph idx="1"/>
          </p:nvPr>
        </p:nvSpPr>
        <p:spPr/>
        <p:txBody>
          <a:bodyPr/>
          <a:lstStyle/>
          <a:p>
            <a:r>
              <a:rPr lang="en-IN" dirty="0"/>
              <a:t>First you need to install a package called </a:t>
            </a:r>
          </a:p>
          <a:p>
            <a:pPr marL="0" indent="0">
              <a:buNone/>
            </a:pPr>
            <a:r>
              <a:rPr lang="en-IN" dirty="0"/>
              <a:t>			“</a:t>
            </a:r>
            <a:r>
              <a:rPr lang="en-IN" dirty="0" err="1"/>
              <a:t>sqldf</a:t>
            </a:r>
            <a:r>
              <a:rPr lang="en-IN" dirty="0"/>
              <a:t>”</a:t>
            </a:r>
          </a:p>
          <a:p>
            <a:pPr marL="0" indent="0">
              <a:buNone/>
            </a:pPr>
            <a:r>
              <a:rPr lang="en-IN" dirty="0"/>
              <a:t>If you want to run the </a:t>
            </a:r>
            <a:r>
              <a:rPr lang="en-IN" dirty="0" err="1"/>
              <a:t>sql</a:t>
            </a:r>
            <a:r>
              <a:rPr lang="en-IN" dirty="0"/>
              <a:t> queries on R platform.</a:t>
            </a:r>
          </a:p>
          <a:p>
            <a:pPr marL="0" indent="0">
              <a:buNone/>
            </a:pPr>
            <a:endParaRPr lang="en-IN" dirty="0"/>
          </a:p>
          <a:p>
            <a:r>
              <a:rPr lang="en-IN" dirty="0"/>
              <a:t>The package contains a single function </a:t>
            </a:r>
            <a:r>
              <a:rPr lang="en-IN" dirty="0" err="1"/>
              <a:t>sqldf</a:t>
            </a:r>
            <a:r>
              <a:rPr lang="en-IN" dirty="0"/>
              <a:t> whose help file contains more information and examples.</a:t>
            </a:r>
          </a:p>
        </p:txBody>
      </p:sp>
      <p:pic>
        <p:nvPicPr>
          <p:cNvPr id="5" name="Media2">
            <a:hlinkClick r:id="" action="ppaction://media"/>
            <a:extLst>
              <a:ext uri="{FF2B5EF4-FFF2-40B4-BE49-F238E27FC236}">
                <a16:creationId xmlns:a16="http://schemas.microsoft.com/office/drawing/2014/main" id="{321E9217-D461-41F6-98BA-E9810AD12A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2318" y="5401252"/>
            <a:ext cx="487363" cy="487363"/>
          </a:xfrm>
          <a:prstGeom prst="rect">
            <a:avLst/>
          </a:prstGeom>
        </p:spPr>
      </p:pic>
    </p:spTree>
    <p:extLst>
      <p:ext uri="{BB962C8B-B14F-4D97-AF65-F5344CB8AC3E}">
        <p14:creationId xmlns:p14="http://schemas.microsoft.com/office/powerpoint/2010/main" val="3241776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18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CC2E4C-4255-425E-BF94-B7551B5AAA5A}"/>
              </a:ext>
            </a:extLst>
          </p:cNvPr>
          <p:cNvSpPr>
            <a:spLocks noGrp="1"/>
          </p:cNvSpPr>
          <p:nvPr>
            <p:ph idx="1"/>
          </p:nvPr>
        </p:nvSpPr>
        <p:spPr>
          <a:xfrm>
            <a:off x="277091" y="498764"/>
            <a:ext cx="11076709" cy="5678199"/>
          </a:xfrm>
        </p:spPr>
        <p:txBody>
          <a:bodyPr>
            <a:normAutofit lnSpcReduction="10000"/>
          </a:bodyPr>
          <a:lstStyle/>
          <a:p>
            <a:pPr algn="just"/>
            <a:r>
              <a:rPr lang="en-IN" dirty="0"/>
              <a:t>The </a:t>
            </a:r>
            <a:r>
              <a:rPr lang="en-IN" dirty="0" err="1"/>
              <a:t>sqldf</a:t>
            </a:r>
            <a:r>
              <a:rPr lang="en-IN" dirty="0"/>
              <a:t>() function is typically passed a single argument which is an SQL select statement where the table names are ordinary R data frame names.</a:t>
            </a:r>
          </a:p>
          <a:p>
            <a:pPr marL="0" indent="0" algn="just">
              <a:buNone/>
            </a:pPr>
            <a:endParaRPr lang="en-IN" dirty="0"/>
          </a:p>
          <a:p>
            <a:pPr algn="just"/>
            <a:r>
              <a:rPr lang="en-IN" dirty="0" err="1"/>
              <a:t>sqldf</a:t>
            </a:r>
            <a:r>
              <a:rPr lang="en-IN" dirty="0"/>
              <a:t>() transparently sets up a database, imports the data frames into that database, performs the SQL select or other statement and returns the result to determine which class to assign to each column of the returned data frame. </a:t>
            </a:r>
          </a:p>
          <a:p>
            <a:pPr marL="0" indent="0" algn="just">
              <a:buNone/>
            </a:pPr>
            <a:endParaRPr lang="en-IN" dirty="0"/>
          </a:p>
          <a:p>
            <a:pPr algn="just"/>
            <a:r>
              <a:rPr lang="en-IN" dirty="0"/>
              <a:t>The </a:t>
            </a:r>
            <a:r>
              <a:rPr lang="en-IN" dirty="0" err="1"/>
              <a:t>sqldf</a:t>
            </a:r>
            <a:r>
              <a:rPr lang="en-IN" dirty="0"/>
              <a:t>()or </a:t>
            </a:r>
            <a:r>
              <a:rPr lang="en-IN" dirty="0" err="1"/>
              <a:t>read.csv.sql</a:t>
            </a:r>
            <a:r>
              <a:rPr lang="en-IN" dirty="0"/>
              <a:t>() functions can also be used to read filtered files into R even if the original files are larger than R itself can handle.</a:t>
            </a:r>
          </a:p>
          <a:p>
            <a:pPr marL="0" indent="0" algn="just">
              <a:buNone/>
            </a:pPr>
            <a:endParaRPr lang="en-IN" dirty="0"/>
          </a:p>
          <a:p>
            <a:pPr algn="just"/>
            <a:r>
              <a:rPr lang="en-IN" dirty="0"/>
              <a:t>'</a:t>
            </a:r>
            <a:r>
              <a:rPr lang="en-IN" dirty="0" err="1"/>
              <a:t>RSQLite</a:t>
            </a:r>
            <a:r>
              <a:rPr lang="en-IN" dirty="0"/>
              <a:t>', 'RH2', '</a:t>
            </a:r>
            <a:r>
              <a:rPr lang="en-IN" dirty="0" err="1"/>
              <a:t>RMySQL</a:t>
            </a:r>
            <a:r>
              <a:rPr lang="en-IN" sz="2400" dirty="0"/>
              <a:t>' and '</a:t>
            </a:r>
            <a:r>
              <a:rPr lang="en-IN" sz="2400" dirty="0" err="1"/>
              <a:t>RPostgreSQL</a:t>
            </a:r>
            <a:r>
              <a:rPr lang="en-IN" sz="2400" dirty="0"/>
              <a:t>' backends are supported.</a:t>
            </a:r>
          </a:p>
        </p:txBody>
      </p:sp>
      <p:pic>
        <p:nvPicPr>
          <p:cNvPr id="5" name="Media3">
            <a:hlinkClick r:id="" action="ppaction://media"/>
            <a:extLst>
              <a:ext uri="{FF2B5EF4-FFF2-40B4-BE49-F238E27FC236}">
                <a16:creationId xmlns:a16="http://schemas.microsoft.com/office/drawing/2014/main" id="{6616FCDD-B081-4E8F-82A2-20C525C16AC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18846" y="5871873"/>
            <a:ext cx="487363" cy="487363"/>
          </a:xfrm>
          <a:prstGeom prst="rect">
            <a:avLst/>
          </a:prstGeom>
        </p:spPr>
      </p:pic>
    </p:spTree>
    <p:extLst>
      <p:ext uri="{BB962C8B-B14F-4D97-AF65-F5344CB8AC3E}">
        <p14:creationId xmlns:p14="http://schemas.microsoft.com/office/powerpoint/2010/main" val="39435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42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FC973-5F99-411A-BE4C-8ED0B6592AA6}"/>
              </a:ext>
            </a:extLst>
          </p:cNvPr>
          <p:cNvSpPr>
            <a:spLocks noGrp="1"/>
          </p:cNvSpPr>
          <p:nvPr>
            <p:ph type="title"/>
          </p:nvPr>
        </p:nvSpPr>
        <p:spPr/>
        <p:txBody>
          <a:bodyPr/>
          <a:lstStyle/>
          <a:p>
            <a:r>
              <a:rPr lang="en-IN" dirty="0"/>
              <a:t>Steps to run SQL queries on R Studio/Console</a:t>
            </a:r>
          </a:p>
        </p:txBody>
      </p:sp>
      <p:sp>
        <p:nvSpPr>
          <p:cNvPr id="3" name="Content Placeholder 2">
            <a:extLst>
              <a:ext uri="{FF2B5EF4-FFF2-40B4-BE49-F238E27FC236}">
                <a16:creationId xmlns:a16="http://schemas.microsoft.com/office/drawing/2014/main" id="{653CC048-F752-436C-AB43-70033FA61863}"/>
              </a:ext>
            </a:extLst>
          </p:cNvPr>
          <p:cNvSpPr>
            <a:spLocks noGrp="1"/>
          </p:cNvSpPr>
          <p:nvPr>
            <p:ph idx="1"/>
          </p:nvPr>
        </p:nvSpPr>
        <p:spPr/>
        <p:txBody>
          <a:bodyPr/>
          <a:lstStyle/>
          <a:p>
            <a:pPr marL="514350" indent="-514350">
              <a:buFont typeface="+mj-lt"/>
              <a:buAutoNum type="arabicPeriod"/>
            </a:pPr>
            <a:r>
              <a:rPr lang="en-IN" dirty="0"/>
              <a:t>Install the package – </a:t>
            </a:r>
            <a:r>
              <a:rPr lang="en-IN" dirty="0" err="1"/>
              <a:t>sqldf</a:t>
            </a:r>
            <a:endParaRPr lang="en-IN" dirty="0"/>
          </a:p>
          <a:p>
            <a:pPr marL="514350" indent="-514350">
              <a:buFont typeface="+mj-lt"/>
              <a:buAutoNum type="arabicPeriod"/>
            </a:pPr>
            <a:r>
              <a:rPr lang="en-IN" dirty="0"/>
              <a:t>Call/load  this package – library("</a:t>
            </a:r>
            <a:r>
              <a:rPr lang="en-IN" dirty="0" err="1"/>
              <a:t>sqldf</a:t>
            </a:r>
            <a:r>
              <a:rPr lang="en-IN" dirty="0"/>
              <a:t>")</a:t>
            </a:r>
          </a:p>
          <a:p>
            <a:pPr marL="514350" indent="-514350">
              <a:buFont typeface="+mj-lt"/>
              <a:buAutoNum type="arabicPeriod"/>
            </a:pPr>
            <a:r>
              <a:rPr lang="en-IN" dirty="0"/>
              <a:t>Call/Load your CSV file or data frame.</a:t>
            </a:r>
          </a:p>
          <a:p>
            <a:pPr marL="514350" indent="-514350">
              <a:buFont typeface="+mj-lt"/>
              <a:buAutoNum type="arabicPeriod"/>
            </a:pPr>
            <a:r>
              <a:rPr lang="en-IN" dirty="0"/>
              <a:t>Then write the keyword  - </a:t>
            </a:r>
            <a:r>
              <a:rPr lang="en-IN" dirty="0" err="1"/>
              <a:t>sqldf</a:t>
            </a:r>
            <a:r>
              <a:rPr lang="en-IN" dirty="0"/>
              <a:t> (‘</a:t>
            </a:r>
            <a:r>
              <a:rPr lang="en-IN" dirty="0" err="1"/>
              <a:t>sql</a:t>
            </a:r>
            <a:r>
              <a:rPr lang="en-IN" dirty="0"/>
              <a:t> query’)</a:t>
            </a:r>
          </a:p>
        </p:txBody>
      </p:sp>
      <p:pic>
        <p:nvPicPr>
          <p:cNvPr id="5" name="Media4">
            <a:hlinkClick r:id="" action="ppaction://media"/>
            <a:extLst>
              <a:ext uri="{FF2B5EF4-FFF2-40B4-BE49-F238E27FC236}">
                <a16:creationId xmlns:a16="http://schemas.microsoft.com/office/drawing/2014/main" id="{82F265A4-AF98-49E0-9174-5D949527F5A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61998" y="5465907"/>
            <a:ext cx="487363" cy="487363"/>
          </a:xfrm>
          <a:prstGeom prst="rect">
            <a:avLst/>
          </a:prstGeom>
        </p:spPr>
      </p:pic>
    </p:spTree>
    <p:extLst>
      <p:ext uri="{BB962C8B-B14F-4D97-AF65-F5344CB8AC3E}">
        <p14:creationId xmlns:p14="http://schemas.microsoft.com/office/powerpoint/2010/main" val="3623339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5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A351E-1D10-424F-BD20-330D664D7FB2}"/>
              </a:ext>
            </a:extLst>
          </p:cNvPr>
          <p:cNvSpPr>
            <a:spLocks noGrp="1"/>
          </p:cNvSpPr>
          <p:nvPr>
            <p:ph type="title"/>
          </p:nvPr>
        </p:nvSpPr>
        <p:spPr/>
        <p:txBody>
          <a:bodyPr/>
          <a:lstStyle/>
          <a:p>
            <a:r>
              <a:rPr lang="en-IN" dirty="0"/>
              <a:t>Example</a:t>
            </a:r>
          </a:p>
        </p:txBody>
      </p:sp>
      <p:sp>
        <p:nvSpPr>
          <p:cNvPr id="3" name="Content Placeholder 2">
            <a:extLst>
              <a:ext uri="{FF2B5EF4-FFF2-40B4-BE49-F238E27FC236}">
                <a16:creationId xmlns:a16="http://schemas.microsoft.com/office/drawing/2014/main" id="{5C0B521A-CCE5-4AF0-B6D8-7EFCC278BDE1}"/>
              </a:ext>
            </a:extLst>
          </p:cNvPr>
          <p:cNvSpPr>
            <a:spLocks noGrp="1"/>
          </p:cNvSpPr>
          <p:nvPr>
            <p:ph idx="1"/>
          </p:nvPr>
        </p:nvSpPr>
        <p:spPr>
          <a:xfrm>
            <a:off x="563418" y="1376218"/>
            <a:ext cx="10790382" cy="4800745"/>
          </a:xfrm>
        </p:spPr>
        <p:txBody>
          <a:bodyPr/>
          <a:lstStyle/>
          <a:p>
            <a:r>
              <a:rPr lang="en-IN" dirty="0" err="1"/>
              <a:t>mydata</a:t>
            </a:r>
            <a:r>
              <a:rPr lang="en-IN" dirty="0"/>
              <a:t> &lt;- read.csv("WHO.csv", header=TRUE)</a:t>
            </a:r>
          </a:p>
          <a:p>
            <a:r>
              <a:rPr lang="en-IN" dirty="0"/>
              <a:t>&gt; </a:t>
            </a:r>
            <a:r>
              <a:rPr lang="en-IN" dirty="0" err="1"/>
              <a:t>mydata</a:t>
            </a:r>
            <a:endParaRPr lang="en-IN" dirty="0"/>
          </a:p>
          <a:p>
            <a:r>
              <a:rPr lang="en-IN" dirty="0"/>
              <a:t> </a:t>
            </a:r>
            <a:r>
              <a:rPr lang="en-IN" dirty="0" err="1"/>
              <a:t>sqldf</a:t>
            </a:r>
            <a:r>
              <a:rPr lang="en-IN" dirty="0"/>
              <a:t>('select * from </a:t>
            </a:r>
            <a:r>
              <a:rPr lang="en-IN" dirty="0" err="1"/>
              <a:t>mydata</a:t>
            </a:r>
            <a:r>
              <a:rPr lang="en-IN" dirty="0"/>
              <a:t> where Country = "India“’)</a:t>
            </a:r>
          </a:p>
          <a:p>
            <a:pPr marL="0" indent="0">
              <a:buNone/>
            </a:pPr>
            <a:endParaRPr lang="en-IN" dirty="0"/>
          </a:p>
          <a:p>
            <a:pPr marL="0" indent="0">
              <a:buNone/>
            </a:pPr>
            <a:r>
              <a:rPr lang="en-IN" dirty="0"/>
              <a:t>Output</a:t>
            </a:r>
          </a:p>
          <a:p>
            <a:pPr marL="0" indent="0">
              <a:buNone/>
            </a:pPr>
            <a:endParaRPr lang="en-IN" dirty="0"/>
          </a:p>
        </p:txBody>
      </p:sp>
      <p:pic>
        <p:nvPicPr>
          <p:cNvPr id="4" name="Picture 3">
            <a:extLst>
              <a:ext uri="{FF2B5EF4-FFF2-40B4-BE49-F238E27FC236}">
                <a16:creationId xmlns:a16="http://schemas.microsoft.com/office/drawing/2014/main" id="{1D94D96F-8057-46F7-981A-47F9F5605A39}"/>
              </a:ext>
            </a:extLst>
          </p:cNvPr>
          <p:cNvPicPr>
            <a:picLocks noChangeAspect="1"/>
          </p:cNvPicPr>
          <p:nvPr/>
        </p:nvPicPr>
        <p:blipFill>
          <a:blip r:embed="rId4"/>
          <a:stretch>
            <a:fillRect/>
          </a:stretch>
        </p:blipFill>
        <p:spPr>
          <a:xfrm>
            <a:off x="147782" y="4159697"/>
            <a:ext cx="11711710" cy="1325563"/>
          </a:xfrm>
          <a:prstGeom prst="rect">
            <a:avLst/>
          </a:prstGeom>
        </p:spPr>
      </p:pic>
      <p:pic>
        <p:nvPicPr>
          <p:cNvPr id="6" name="Media5">
            <a:hlinkClick r:id="" action="ppaction://media"/>
            <a:extLst>
              <a:ext uri="{FF2B5EF4-FFF2-40B4-BE49-F238E27FC236}">
                <a16:creationId xmlns:a16="http://schemas.microsoft.com/office/drawing/2014/main" id="{FC85502E-AF3A-4D03-9158-0117741305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59955" y="5689600"/>
            <a:ext cx="487363" cy="487363"/>
          </a:xfrm>
          <a:prstGeom prst="rect">
            <a:avLst/>
          </a:prstGeom>
        </p:spPr>
      </p:pic>
    </p:spTree>
    <p:extLst>
      <p:ext uri="{BB962C8B-B14F-4D97-AF65-F5344CB8AC3E}">
        <p14:creationId xmlns:p14="http://schemas.microsoft.com/office/powerpoint/2010/main" val="1312269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87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204</Words>
  <Application>Microsoft Office PowerPoint</Application>
  <PresentationFormat>Widescreen</PresentationFormat>
  <Paragraphs>25</Paragraphs>
  <Slides>5</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SQL in R</vt:lpstr>
      <vt:lpstr>Introduction</vt:lpstr>
      <vt:lpstr>PowerPoint Presentation</vt:lpstr>
      <vt:lpstr>Steps to run SQL queries on R Studio/Console</vt:lpstr>
      <vt:lpstr>Example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in R</dc:title>
  <dc:creator>Sartaj Singh</dc:creator>
  <cp:lastModifiedBy>Sartaj Singh</cp:lastModifiedBy>
  <cp:revision>5</cp:revision>
  <dcterms:created xsi:type="dcterms:W3CDTF">2020-04-06T04:12:13Z</dcterms:created>
  <dcterms:modified xsi:type="dcterms:W3CDTF">2020-04-06T04:41:23Z</dcterms:modified>
</cp:coreProperties>
</file>

<file path=docProps/thumbnail.jpeg>
</file>